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6" r:id="rId8"/>
    <p:sldId id="261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55F8C07-6743-49B4-9FEB-BDFF5252AD07}">
          <p14:sldIdLst>
            <p14:sldId id="256"/>
          </p14:sldIdLst>
        </p14:section>
        <p14:section name="Introdução ao Projeto “Ensina Multimídia”" id="{1E720189-9C70-4081-8EF9-A1EBC55A6480}">
          <p14:sldIdLst>
            <p14:sldId id="257"/>
          </p14:sldIdLst>
        </p14:section>
        <p14:section name="Módulo 1: Desvendando as Características do Som Digital" id="{A6F54DA1-5680-4B6C-AFF1-982885C8C312}">
          <p14:sldIdLst>
            <p14:sldId id="258"/>
          </p14:sldIdLst>
        </p14:section>
        <p14:section name="Módulo 2: A Representação Digital do Som – O Arquivo .wav" id="{BD902033-C3FA-4278-9875-7FF2D18DE361}">
          <p14:sldIdLst>
            <p14:sldId id="259"/>
          </p14:sldIdLst>
        </p14:section>
        <p14:section name="Módulo 3: As séries de Fourier" id="{66E830DA-1451-4BA8-B757-10DF9754088B}">
          <p14:sldIdLst>
            <p14:sldId id="260"/>
            <p14:sldId id="263"/>
            <p14:sldId id="266"/>
          </p14:sldIdLst>
        </p14:section>
        <p14:section name="Módulo 4: Prática de Fourier – Decompondo Sinais e Formas de Onda" id="{18318ECF-41E8-4BBE-A010-47FA7F3DBA6F}">
          <p14:sldIdLst>
            <p14:sldId id="261"/>
          </p14:sldIdLst>
        </p14:section>
        <p14:section name="A Importância do Projeto &quot;Ensina Multimídia&quot; para o Cientista da Computação" id="{C84F3601-7A1F-4E47-9652-8D181CCBBDE8}">
          <p14:sldIdLst>
            <p14:sldId id="262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8E6D"/>
    <a:srgbClr val="5531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04674D-6025-46DF-8235-B7CA40086687}" v="13" dt="2025-06-26T13:29:16.6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77" d="100"/>
          <a:sy n="77" d="100"/>
        </p:scale>
        <p:origin x="221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Anderson" userId="ae710ee737df902c" providerId="LiveId" clId="{D804674D-6025-46DF-8235-B7CA40086687}"/>
    <pc:docChg chg="undo custSel addSld delSld modSld sldOrd addSection delSection modSection">
      <pc:chgData name="Maxwell Anderson" userId="ae710ee737df902c" providerId="LiveId" clId="{D804674D-6025-46DF-8235-B7CA40086687}" dt="2025-06-26T13:29:16.655" v="97"/>
      <pc:docMkLst>
        <pc:docMk/>
      </pc:docMkLst>
      <pc:sldChg chg="modAnim">
        <pc:chgData name="Maxwell Anderson" userId="ae710ee737df902c" providerId="LiveId" clId="{D804674D-6025-46DF-8235-B7CA40086687}" dt="2025-06-26T12:35:09.746" v="1"/>
        <pc:sldMkLst>
          <pc:docMk/>
          <pc:sldMk cId="3832113742" sldId="257"/>
        </pc:sldMkLst>
      </pc:sldChg>
      <pc:sldChg chg="modAnim">
        <pc:chgData name="Maxwell Anderson" userId="ae710ee737df902c" providerId="LiveId" clId="{D804674D-6025-46DF-8235-B7CA40086687}" dt="2025-06-26T12:35:17.107" v="3"/>
        <pc:sldMkLst>
          <pc:docMk/>
          <pc:sldMk cId="285100559" sldId="258"/>
        </pc:sldMkLst>
      </pc:sldChg>
      <pc:sldChg chg="modSp mod modAnim">
        <pc:chgData name="Maxwell Anderson" userId="ae710ee737df902c" providerId="LiveId" clId="{D804674D-6025-46DF-8235-B7CA40086687}" dt="2025-06-26T12:41:06.638" v="17" actId="14100"/>
        <pc:sldMkLst>
          <pc:docMk/>
          <pc:sldMk cId="3253609301" sldId="259"/>
        </pc:sldMkLst>
        <pc:picChg chg="mod">
          <ac:chgData name="Maxwell Anderson" userId="ae710ee737df902c" providerId="LiveId" clId="{D804674D-6025-46DF-8235-B7CA40086687}" dt="2025-06-26T12:40:45.082" v="16" actId="1440"/>
          <ac:picMkLst>
            <pc:docMk/>
            <pc:sldMk cId="3253609301" sldId="259"/>
            <ac:picMk id="6" creationId="{D7247D01-D331-F7E0-0773-6B1A61437A0E}"/>
          </ac:picMkLst>
        </pc:picChg>
        <pc:picChg chg="mod">
          <ac:chgData name="Maxwell Anderson" userId="ae710ee737df902c" providerId="LiveId" clId="{D804674D-6025-46DF-8235-B7CA40086687}" dt="2025-06-26T12:41:06.638" v="17" actId="14100"/>
          <ac:picMkLst>
            <pc:docMk/>
            <pc:sldMk cId="3253609301" sldId="259"/>
            <ac:picMk id="8" creationId="{18A0928E-7015-E3D8-9746-B727DB61C525}"/>
          </ac:picMkLst>
        </pc:picChg>
      </pc:sldChg>
      <pc:sldChg chg="ord modAnim">
        <pc:chgData name="Maxwell Anderson" userId="ae710ee737df902c" providerId="LiveId" clId="{D804674D-6025-46DF-8235-B7CA40086687}" dt="2025-06-26T13:15:56.030" v="94" actId="20578"/>
        <pc:sldMkLst>
          <pc:docMk/>
          <pc:sldMk cId="2600707863" sldId="260"/>
        </pc:sldMkLst>
      </pc:sldChg>
      <pc:sldChg chg="modAnim">
        <pc:chgData name="Maxwell Anderson" userId="ae710ee737df902c" providerId="LiveId" clId="{D804674D-6025-46DF-8235-B7CA40086687}" dt="2025-06-26T12:35:57.250" v="11"/>
        <pc:sldMkLst>
          <pc:docMk/>
          <pc:sldMk cId="382033040" sldId="261"/>
        </pc:sldMkLst>
      </pc:sldChg>
      <pc:sldChg chg="modSp mod">
        <pc:chgData name="Maxwell Anderson" userId="ae710ee737df902c" providerId="LiveId" clId="{D804674D-6025-46DF-8235-B7CA40086687}" dt="2025-06-26T12:55:16.683" v="18" actId="14100"/>
        <pc:sldMkLst>
          <pc:docMk/>
          <pc:sldMk cId="1958310760" sldId="262"/>
        </pc:sldMkLst>
        <pc:spChg chg="mod">
          <ac:chgData name="Maxwell Anderson" userId="ae710ee737df902c" providerId="LiveId" clId="{D804674D-6025-46DF-8235-B7CA40086687}" dt="2025-06-26T12:55:16.683" v="18" actId="14100"/>
          <ac:spMkLst>
            <pc:docMk/>
            <pc:sldMk cId="1958310760" sldId="262"/>
            <ac:spMk id="2" creationId="{D9BCE060-C92F-7D5B-AAB8-991D184B56FC}"/>
          </ac:spMkLst>
        </pc:spChg>
      </pc:sldChg>
      <pc:sldChg chg="addSp delSp modSp mod delAnim modAnim">
        <pc:chgData name="Maxwell Anderson" userId="ae710ee737df902c" providerId="LiveId" clId="{D804674D-6025-46DF-8235-B7CA40086687}" dt="2025-06-26T13:29:16.655" v="97"/>
        <pc:sldMkLst>
          <pc:docMk/>
          <pc:sldMk cId="3158176883" sldId="263"/>
        </pc:sldMkLst>
        <pc:picChg chg="del">
          <ac:chgData name="Maxwell Anderson" userId="ae710ee737df902c" providerId="LiveId" clId="{D804674D-6025-46DF-8235-B7CA40086687}" dt="2025-06-26T13:13:51.457" v="78" actId="478"/>
          <ac:picMkLst>
            <pc:docMk/>
            <pc:sldMk cId="3158176883" sldId="263"/>
            <ac:picMk id="7" creationId="{20BC71B2-D590-48A7-6C0C-813D05447978}"/>
          </ac:picMkLst>
        </pc:picChg>
        <pc:picChg chg="mod">
          <ac:chgData name="Maxwell Anderson" userId="ae710ee737df902c" providerId="LiveId" clId="{D804674D-6025-46DF-8235-B7CA40086687}" dt="2025-06-26T13:13:20.907" v="75" actId="1076"/>
          <ac:picMkLst>
            <pc:docMk/>
            <pc:sldMk cId="3158176883" sldId="263"/>
            <ac:picMk id="13" creationId="{7296BFC4-1D64-924B-14B7-E76F363B7633}"/>
          </ac:picMkLst>
        </pc:picChg>
        <pc:picChg chg="add mod modCrop">
          <ac:chgData name="Maxwell Anderson" userId="ae710ee737df902c" providerId="LiveId" clId="{D804674D-6025-46DF-8235-B7CA40086687}" dt="2025-06-26T13:14:37.387" v="85" actId="1440"/>
          <ac:picMkLst>
            <pc:docMk/>
            <pc:sldMk cId="3158176883" sldId="263"/>
            <ac:picMk id="15" creationId="{BB7D36B7-FAC6-0B40-F935-83187095FCA1}"/>
          </ac:picMkLst>
        </pc:picChg>
      </pc:sldChg>
      <pc:sldChg chg="addSp modSp new mod">
        <pc:chgData name="Maxwell Anderson" userId="ae710ee737df902c" providerId="LiveId" clId="{D804674D-6025-46DF-8235-B7CA40086687}" dt="2025-06-26T12:57:09.465" v="42" actId="1076"/>
        <pc:sldMkLst>
          <pc:docMk/>
          <pc:sldMk cId="671899209" sldId="264"/>
        </pc:sldMkLst>
        <pc:spChg chg="add mod">
          <ac:chgData name="Maxwell Anderson" userId="ae710ee737df902c" providerId="LiveId" clId="{D804674D-6025-46DF-8235-B7CA40086687}" dt="2025-06-26T12:57:09.465" v="42" actId="1076"/>
          <ac:spMkLst>
            <pc:docMk/>
            <pc:sldMk cId="671899209" sldId="264"/>
            <ac:spMk id="4" creationId="{553A1DEB-30A3-32EF-AAB5-B04D1AEA6EC4}"/>
          </ac:spMkLst>
        </pc:spChg>
        <pc:picChg chg="add mod">
          <ac:chgData name="Maxwell Anderson" userId="ae710ee737df902c" providerId="LiveId" clId="{D804674D-6025-46DF-8235-B7CA40086687}" dt="2025-06-26T12:56:02.483" v="26" actId="14100"/>
          <ac:picMkLst>
            <pc:docMk/>
            <pc:sldMk cId="671899209" sldId="264"/>
            <ac:picMk id="3" creationId="{7F5333EF-58D0-A2CB-D962-8EC314610C4A}"/>
          </ac:picMkLst>
        </pc:picChg>
      </pc:sldChg>
      <pc:sldChg chg="addSp delSp modSp new add del mod">
        <pc:chgData name="Maxwell Anderson" userId="ae710ee737df902c" providerId="LiveId" clId="{D804674D-6025-46DF-8235-B7CA40086687}" dt="2025-06-26T13:13:42.258" v="77" actId="47"/>
        <pc:sldMkLst>
          <pc:docMk/>
          <pc:sldMk cId="2051389742" sldId="265"/>
        </pc:sldMkLst>
        <pc:spChg chg="mod">
          <ac:chgData name="Maxwell Anderson" userId="ae710ee737df902c" providerId="LiveId" clId="{D804674D-6025-46DF-8235-B7CA40086687}" dt="2025-06-26T12:58:26.304" v="65" actId="20577"/>
          <ac:spMkLst>
            <pc:docMk/>
            <pc:sldMk cId="2051389742" sldId="265"/>
            <ac:spMk id="2" creationId="{77851056-A85B-132A-3880-0C9932B877F5}"/>
          </ac:spMkLst>
        </pc:spChg>
        <pc:graphicFrameChg chg="add modGraphic">
          <ac:chgData name="Maxwell Anderson" userId="ae710ee737df902c" providerId="LiveId" clId="{D804674D-6025-46DF-8235-B7CA40086687}" dt="2025-06-26T12:57:31.020" v="43" actId="27022"/>
          <ac:graphicFrameMkLst>
            <pc:docMk/>
            <pc:sldMk cId="2051389742" sldId="265"/>
            <ac:graphicFrameMk id="5" creationId="{E5307CB2-22B5-151A-9BFA-B1633DE99048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7.282" v="73" actId="478"/>
          <ac:graphicFrameMkLst>
            <pc:docMk/>
            <pc:sldMk cId="2051389742" sldId="265"/>
            <ac:graphicFrameMk id="7" creationId="{3CA5410E-8CBE-4CCD-0C30-25047563FEF1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6.857" v="72" actId="478"/>
          <ac:graphicFrameMkLst>
            <pc:docMk/>
            <pc:sldMk cId="2051389742" sldId="265"/>
            <ac:graphicFrameMk id="9" creationId="{350D9C2D-D045-9179-400F-720BCC599EE7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6.448" v="71" actId="478"/>
          <ac:graphicFrameMkLst>
            <pc:docMk/>
            <pc:sldMk cId="2051389742" sldId="265"/>
            <ac:graphicFrameMk id="11" creationId="{3EA254B3-7454-9212-E69F-3EFFF8B1CB5B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6.071" v="70" actId="478"/>
          <ac:graphicFrameMkLst>
            <pc:docMk/>
            <pc:sldMk cId="2051389742" sldId="265"/>
            <ac:graphicFrameMk id="13" creationId="{9B3CCBD6-49A8-75F3-25B3-2C9B94F1347D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5.634" v="69" actId="478"/>
          <ac:graphicFrameMkLst>
            <pc:docMk/>
            <pc:sldMk cId="2051389742" sldId="265"/>
            <ac:graphicFrameMk id="15" creationId="{F3D34380-A823-18CD-BB86-A2653360D9FB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5.147" v="68" actId="478"/>
          <ac:graphicFrameMkLst>
            <pc:docMk/>
            <pc:sldMk cId="2051389742" sldId="265"/>
            <ac:graphicFrameMk id="17" creationId="{1B40316F-8354-4488-FA53-9CC3ECEEC6A6}"/>
          </ac:graphicFrameMkLst>
        </pc:graphicFrameChg>
        <pc:graphicFrameChg chg="add del modGraphic">
          <ac:chgData name="Maxwell Anderson" userId="ae710ee737df902c" providerId="LiveId" clId="{D804674D-6025-46DF-8235-B7CA40086687}" dt="2025-06-26T12:58:54.552" v="67" actId="478"/>
          <ac:graphicFrameMkLst>
            <pc:docMk/>
            <pc:sldMk cId="2051389742" sldId="265"/>
            <ac:graphicFrameMk id="19" creationId="{51306F23-E40B-9871-D54B-FCCB8D46F3AC}"/>
          </ac:graphicFrameMkLst>
        </pc:graphicFrameChg>
      </pc:sldChg>
      <pc:sldChg chg="addSp delSp modSp add mod delAnim">
        <pc:chgData name="Maxwell Anderson" userId="ae710ee737df902c" providerId="LiveId" clId="{D804674D-6025-46DF-8235-B7CA40086687}" dt="2025-06-26T13:15:48.685" v="93" actId="1076"/>
        <pc:sldMkLst>
          <pc:docMk/>
          <pc:sldMk cId="2141651977" sldId="266"/>
        </pc:sldMkLst>
        <pc:picChg chg="add mod">
          <ac:chgData name="Maxwell Anderson" userId="ae710ee737df902c" providerId="LiveId" clId="{D804674D-6025-46DF-8235-B7CA40086687}" dt="2025-06-26T13:15:46.917" v="92" actId="1076"/>
          <ac:picMkLst>
            <pc:docMk/>
            <pc:sldMk cId="2141651977" sldId="266"/>
            <ac:picMk id="6" creationId="{10E89EB4-2CDF-EFA8-48F6-29267AD5AF0C}"/>
          </ac:picMkLst>
        </pc:picChg>
        <pc:picChg chg="mod">
          <ac:chgData name="Maxwell Anderson" userId="ae710ee737df902c" providerId="LiveId" clId="{D804674D-6025-46DF-8235-B7CA40086687}" dt="2025-06-26T13:15:48.685" v="93" actId="1076"/>
          <ac:picMkLst>
            <pc:docMk/>
            <pc:sldMk cId="2141651977" sldId="266"/>
            <ac:picMk id="7" creationId="{372CFB87-B75C-952F-3D70-05689F5BF1B6}"/>
          </ac:picMkLst>
        </pc:picChg>
        <pc:picChg chg="del">
          <ac:chgData name="Maxwell Anderson" userId="ae710ee737df902c" providerId="LiveId" clId="{D804674D-6025-46DF-8235-B7CA40086687}" dt="2025-06-26T13:14:47.554" v="86" actId="478"/>
          <ac:picMkLst>
            <pc:docMk/>
            <pc:sldMk cId="2141651977" sldId="266"/>
            <ac:picMk id="13" creationId="{0C8CD9FB-1848-8575-1B9D-1ABF4CF03B4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8855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379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691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0434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510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92724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82676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9462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2584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359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732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090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7128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9721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5285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9424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887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E314D-2EEF-4C13-9CF8-7BAF6718A0F6}" type="datetimeFigureOut">
              <a:rPr lang="pt-BR" smtClean="0"/>
              <a:t>26/06/2025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DDD42-42B6-429C-BCD6-B947649B93D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8258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maxwellamaral.github.io/ensina-multimidia/signals" TargetMode="External"/><Relationship Id="rId4" Type="http://schemas.openxmlformats.org/officeDocument/2006/relationships/hyperlink" Target="https://maxwellamaral.github.io/ensina-multimidia/intro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eg"/><Relationship Id="rId7" Type="http://schemas.openxmlformats.org/officeDocument/2006/relationships/hyperlink" Target="https://maxwellamaral.github.io/ensina-multimidia/fourier-serie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maxwellamaral.github.io/ensina-multimidia/signals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xwellamaral.github.io/ensina-multimidia/fourier-series#per-odo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maxwellamaral.github.io/ensina-multimidia/fourier-series#an-lise-de-udio-em-formato-wav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hyperlink" Target="https://maxwellamaral.github.io/ensina-multimidia/fourier-series-math#desmontando-o-sinal-c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maxwellamaral.github.io/ensina-multimidia/fourier-series-math#sinais-de-1hz-e-2hz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maxwellamaral.github.io/ensina-multimidia/fourier-series-math#desmontando-o-sinal-c" TargetMode="Externa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https://maxwellamaral.github.io/ensina-multimidia/fourier-series-math#desmontando-o-sinal-c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maxwellamaral.github.io/ensina-multimidia/fourier-series-math#onda-quadrada" TargetMode="Externa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856874-5059-27EA-4EE8-524DAA676E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5781" y="1122363"/>
            <a:ext cx="5896391" cy="2387600"/>
          </a:xfrm>
        </p:spPr>
        <p:txBody>
          <a:bodyPr>
            <a:normAutofit/>
          </a:bodyPr>
          <a:lstStyle/>
          <a:p>
            <a:r>
              <a:rPr lang="pt-BR" dirty="0"/>
              <a:t>O Projeto Ensina Multimídia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70136D6-E659-5977-D7AD-321A5FDC8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5781" y="3602038"/>
            <a:ext cx="5896391" cy="1655762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pt-BR" sz="1900" dirty="0"/>
              <a:t>Fundamentos Práticos de Sinais, Sistemas e Séries de Fourier</a:t>
            </a:r>
          </a:p>
          <a:p>
            <a:pPr>
              <a:lnSpc>
                <a:spcPct val="110000"/>
              </a:lnSpc>
            </a:pPr>
            <a:endParaRPr lang="pt-BR" sz="1500" dirty="0"/>
          </a:p>
          <a:p>
            <a:pPr>
              <a:lnSpc>
                <a:spcPct val="110000"/>
              </a:lnSpc>
            </a:pPr>
            <a:r>
              <a:rPr lang="pt-BR" sz="1500" b="1" dirty="0"/>
              <a:t>Maxwell Anderson</a:t>
            </a:r>
            <a:br>
              <a:rPr lang="pt-BR" sz="1500" b="1" dirty="0"/>
            </a:br>
            <a:r>
              <a:rPr lang="pt-BR" sz="1500" b="1" dirty="0" err="1"/>
              <a:t>Erberson</a:t>
            </a:r>
            <a:r>
              <a:rPr lang="pt-BR" sz="1500" b="1" dirty="0"/>
              <a:t> Vieira</a:t>
            </a:r>
          </a:p>
        </p:txBody>
      </p:sp>
      <p:pic>
        <p:nvPicPr>
          <p:cNvPr id="7" name="Graphic 6" descr="Educação">
            <a:extLst>
              <a:ext uri="{FF2B5EF4-FFF2-40B4-BE49-F238E27FC236}">
                <a16:creationId xmlns:a16="http://schemas.microsoft.com/office/drawing/2014/main" id="{132EA1D6-A3DC-FB4B-0CEB-CBB3D4361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88066" y="1727616"/>
            <a:ext cx="3402767" cy="3402767"/>
          </a:xfrm>
          <a:prstGeom prst="rect">
            <a:avLst/>
          </a:prstGeom>
          <a:ln w="190500" cap="sq">
            <a:solidFill>
              <a:srgbClr val="FFFFFF"/>
            </a:solidFill>
            <a:miter lim="800000"/>
          </a:ln>
          <a:effectLst>
            <a:outerShdw blurRad="54991" dist="17780" dir="5400000" algn="ctr" rotWithShape="0">
              <a:schemeClr val="bg1"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</p:pic>
    </p:spTree>
    <p:extLst>
      <p:ext uri="{BB962C8B-B14F-4D97-AF65-F5344CB8AC3E}">
        <p14:creationId xmlns:p14="http://schemas.microsoft.com/office/powerpoint/2010/main" val="178852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5333EF-58D0-A2CB-D962-8EC31461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75" y="228600"/>
            <a:ext cx="5169705" cy="6440557"/>
          </a:xfrm>
          <a:prstGeom prst="roundRect">
            <a:avLst>
              <a:gd name="adj" fmla="val 18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53A1DEB-30A3-32EF-AAB5-B04D1AEA6EC4}"/>
              </a:ext>
            </a:extLst>
          </p:cNvPr>
          <p:cNvSpPr txBox="1"/>
          <p:nvPr/>
        </p:nvSpPr>
        <p:spPr>
          <a:xfrm>
            <a:off x="7921487" y="2932044"/>
            <a:ext cx="2108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671899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950A69-C660-7E7B-D8D6-53F0A2DD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1" y="609600"/>
            <a:ext cx="7088931" cy="1326321"/>
          </a:xfrm>
        </p:spPr>
        <p:txBody>
          <a:bodyPr>
            <a:normAutofit/>
          </a:bodyPr>
          <a:lstStyle/>
          <a:p>
            <a:r>
              <a:rPr lang="pt-BR" sz="3100" dirty="0"/>
              <a:t>Introdução ao Projeto “Ensina Multimídia”</a:t>
            </a:r>
          </a:p>
        </p:txBody>
      </p:sp>
      <p:pic>
        <p:nvPicPr>
          <p:cNvPr id="5" name="Picture 4" descr="Gráfico financeiro digital">
            <a:extLst>
              <a:ext uri="{FF2B5EF4-FFF2-40B4-BE49-F238E27FC236}">
                <a16:creationId xmlns:a16="http://schemas.microsoft.com/office/drawing/2014/main" id="{F58FA692-ECD7-0B6D-5845-F34A9CAC4D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631" r="23345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9632BC-27A7-AF93-9EFE-315DE5FFC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6979607" cy="448364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pt-BR" dirty="0"/>
              <a:t>O "Ensina Multimídia" é um projeto de ensino desenvolvido para a graduação em Ciência da Computação, focado inicialmente em "</a:t>
            </a:r>
            <a:r>
              <a:rPr lang="pt-BR" dirty="0">
                <a:solidFill>
                  <a:srgbClr val="A18E6D"/>
                </a:solidFill>
              </a:rPr>
              <a:t>Sinais e Sistemas</a:t>
            </a:r>
            <a:r>
              <a:rPr lang="pt-BR" dirty="0"/>
              <a:t>" e suas aplicações em "</a:t>
            </a:r>
            <a:r>
              <a:rPr lang="pt-BR" b="1" dirty="0">
                <a:solidFill>
                  <a:srgbClr val="A18E6D"/>
                </a:solidFill>
              </a:rPr>
              <a:t>Sistemas Gráficos e Multimídia</a:t>
            </a:r>
            <a:r>
              <a:rPr lang="pt-BR" dirty="0"/>
              <a:t>".</a:t>
            </a:r>
          </a:p>
          <a:p>
            <a:pPr>
              <a:lnSpc>
                <a:spcPct val="110000"/>
              </a:lnSpc>
            </a:pPr>
            <a:r>
              <a:rPr lang="pt-BR" dirty="0"/>
              <a:t>Nosso objetivo é ir além da teoria, proporcionando uma </a:t>
            </a:r>
            <a:r>
              <a:rPr lang="pt-BR" dirty="0">
                <a:solidFill>
                  <a:srgbClr val="A18E6D"/>
                </a:solidFill>
              </a:rPr>
              <a:t>compreensão prática</a:t>
            </a:r>
            <a:r>
              <a:rPr lang="pt-BR" dirty="0"/>
              <a:t> de como os computadores </a:t>
            </a:r>
            <a:r>
              <a:rPr lang="pt-BR" dirty="0">
                <a:solidFill>
                  <a:srgbClr val="A18E6D"/>
                </a:solidFill>
              </a:rPr>
              <a:t>interagem, processam e manipulam </a:t>
            </a:r>
            <a:r>
              <a:rPr lang="pt-BR" dirty="0"/>
              <a:t>dados do mundo real, como o som e as imagens.</a:t>
            </a:r>
          </a:p>
          <a:p>
            <a:pPr>
              <a:lnSpc>
                <a:spcPct val="110000"/>
              </a:lnSpc>
            </a:pPr>
            <a:r>
              <a:rPr lang="pt-BR" dirty="0"/>
              <a:t>Acreditamos que a visualização e a experimentação são importantes. Por isso, o sistema é estruturado em </a:t>
            </a:r>
            <a:r>
              <a:rPr lang="pt-BR" b="1" dirty="0" err="1"/>
              <a:t>Jupyter</a:t>
            </a:r>
            <a:r>
              <a:rPr lang="pt-BR" b="1" dirty="0"/>
              <a:t> Notebooks</a:t>
            </a:r>
            <a:r>
              <a:rPr lang="pt-BR" dirty="0"/>
              <a:t>, permitindo que os alunos interajam diretamente com o código e os gráficos, alterem parâmetros e observem os resultados em tempo real.</a:t>
            </a:r>
          </a:p>
          <a:p>
            <a:pPr>
              <a:lnSpc>
                <a:spcPct val="110000"/>
              </a:lnSpc>
            </a:pPr>
            <a:r>
              <a:rPr lang="pt-BR" dirty="0"/>
              <a:t>Acessível em </a:t>
            </a:r>
            <a:r>
              <a:rPr lang="pt-BR" dirty="0">
                <a:hlinkClick r:id="rId4"/>
              </a:rPr>
              <a:t>https://maxwellamaral.github.io/ensina-multimidia/intro</a:t>
            </a:r>
            <a:r>
              <a:rPr lang="pt-BR" dirty="0"/>
              <a:t>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hlinkClick r:id="rId5"/>
            <a:extLst>
              <a:ext uri="{FF2B5EF4-FFF2-40B4-BE49-F238E27FC236}">
                <a16:creationId xmlns:a16="http://schemas.microsoft.com/office/drawing/2014/main" id="{429730B5-8FFF-6EA7-706B-27C80836D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683" y="318052"/>
            <a:ext cx="4208662" cy="62218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1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629B4F-6B05-D84B-E393-820E18FF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sz="3100"/>
              <a:t>Módulo 1: Desvendando as Características do Som Digital</a:t>
            </a:r>
          </a:p>
        </p:txBody>
      </p:sp>
      <p:pic>
        <p:nvPicPr>
          <p:cNvPr id="5" name="Picture 4" descr="Uma fórmula de cálculo">
            <a:extLst>
              <a:ext uri="{FF2B5EF4-FFF2-40B4-BE49-F238E27FC236}">
                <a16:creationId xmlns:a16="http://schemas.microsoft.com/office/drawing/2014/main" id="{D04DEAEF-BE53-905A-7D97-F9CFB732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17" r="30460" b="-1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C0FB9B-CCD1-6548-1D5C-8B07ACE7A7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471" y="2096063"/>
                <a:ext cx="6919968" cy="4573093"/>
              </a:xfrm>
            </p:spPr>
            <p:txBody>
              <a:bodyPr>
                <a:normAutofit fontScale="92500" lnSpcReduction="20000"/>
              </a:bodyPr>
              <a:lstStyle/>
              <a:p>
                <a:pPr marL="0" lvl="0" indent="0">
                  <a:lnSpc>
                    <a:spcPct val="110000"/>
                  </a:lnSpc>
                  <a:buNone/>
                </a:pPr>
                <a:r>
                  <a:rPr lang="pt-BR" sz="2200" dirty="0"/>
                  <a:t>No "Ensina Multimídia", os alunos aprendem a analisar as características essenciais de um som digitalizado: 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b="1" dirty="0">
                    <a:solidFill>
                      <a:srgbClr val="A18E6D"/>
                    </a:solidFill>
                  </a:rPr>
                  <a:t>Amplitude</a:t>
                </a:r>
                <a:r>
                  <a:rPr lang="pt-BR" sz="1600" dirty="0"/>
                  <a:t>: o sistema ilustra como a amplitude representa o nível de pressão sonora em cada instante, com valores maiores indicando sons mais fortes. Alerta-se para o "clipping" e a distorção se os picos excederem os limites do formato.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b="1" dirty="0">
                    <a:solidFill>
                      <a:srgbClr val="A18E6D"/>
                    </a:solidFill>
                  </a:rPr>
                  <a:t>Período (T) e Frequência (f): </a:t>
                </a:r>
                <a:r>
                  <a:rPr lang="pt-BR" sz="1600" dirty="0"/>
                  <a:t>o projeto define e demonstra visualmente o período como o tempo para um ciclo completo da onda, e a frequência como o inverso do período (ciclos por segundo). Através da análise de um arquivo </a:t>
                </a: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.</a:t>
                </a:r>
                <a:r>
                  <a:rPr lang="pt-BR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wav</a:t>
                </a:r>
                <a:r>
                  <a:rPr lang="pt-BR" sz="16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 </a:t>
                </a:r>
                <a:r>
                  <a:rPr lang="pt-BR" sz="1600" dirty="0"/>
                  <a:t>de 440 Hz (Lá4), o sistema calcula o período (aprox. 0.002273s) e a frequência (440 Hz) de forma prática.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b="1" dirty="0">
                    <a:solidFill>
                      <a:srgbClr val="A18E6D"/>
                    </a:solidFill>
                  </a:rPr>
                  <a:t>Picos e Vales</a:t>
                </a:r>
                <a:r>
                  <a:rPr lang="pt-BR" sz="1600" dirty="0"/>
                  <a:t>: o sistema mostra como identificar e analisar os "picos" (pontos mais altos) e "vales" (pontos mais baixos) da onda, utilizando funções de detecção de picos (como </a:t>
                </a:r>
                <a:r>
                  <a:rPr lang="pt-BR" sz="16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scipy.signal.find_peaks</a:t>
                </a:r>
                <a:r>
                  <a:rPr lang="pt-BR" sz="1600" dirty="0"/>
                  <a:t>). Explica-se que os valores dos picos são as amplitudes nessas posições, e não os índices das amostras.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b="1" dirty="0">
                    <a:solidFill>
                      <a:srgbClr val="A18E6D"/>
                    </a:solidFill>
                  </a:rPr>
                  <a:t>Harmônicas</a:t>
                </a:r>
                <a:r>
                  <a:rPr lang="pt-BR" sz="1600" dirty="0"/>
                  <a:t>: o projeto introduz as harmônicas como componentes de frequência que são múltiplos inteiros da frequência fundamental, e como elas enriquecem o timbre e a qualidade do som. A fórmula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effectLst/>
                          </a:rPr>
                        </m:ctrlPr>
                      </m:sSubPr>
                      <m:e>
                        <m:r>
                          <a:rPr lang="pt-BR" i="1">
                            <a:effectLst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effectLst/>
                          </a:rPr>
                          <m:t>𝑛</m:t>
                        </m:r>
                      </m:sub>
                    </m:sSub>
                    <m:r>
                      <a:rPr lang="pt-BR" i="1">
                        <a:effectLst/>
                      </a:rPr>
                      <m:t>=</m:t>
                    </m:r>
                    <m:r>
                      <a:rPr lang="pt-BR" i="1">
                        <a:effectLst/>
                      </a:rPr>
                      <m:t>𝑛</m:t>
                    </m:r>
                    <m:r>
                      <a:rPr lang="pt-BR">
                        <a:effectLst/>
                      </a:rPr>
                      <m:t>⋅</m:t>
                    </m:r>
                    <m:sSub>
                      <m:sSubPr>
                        <m:ctrlPr>
                          <a:rPr lang="pt-BR" i="1">
                            <a:effectLst/>
                          </a:rPr>
                        </m:ctrlPr>
                      </m:sSubPr>
                      <m:e>
                        <m:r>
                          <a:rPr lang="pt-BR" i="1">
                            <a:effectLst/>
                          </a:rPr>
                          <m:t>𝑓</m:t>
                        </m:r>
                      </m:e>
                      <m:sub>
                        <m:r>
                          <a:rPr lang="pt-BR" i="1">
                            <a:effectLst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600" dirty="0"/>
                  <a:t> é apresentada para quantificar essas harmônicas.</a:t>
                </a:r>
              </a:p>
              <a:p>
                <a:pPr>
                  <a:lnSpc>
                    <a:spcPct val="110000"/>
                  </a:lnSpc>
                </a:pPr>
                <a:endParaRPr lang="pt-BR" sz="110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CC0FB9B-CCD1-6548-1D5C-8B07ACE7A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471" y="2096063"/>
                <a:ext cx="6919968" cy="4573093"/>
              </a:xfrm>
              <a:blipFill>
                <a:blip r:embed="rId4"/>
                <a:stretch>
                  <a:fillRect l="-1057" t="-1600" r="-1410" b="-2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hlinkClick r:id="rId5"/>
            <a:extLst>
              <a:ext uri="{FF2B5EF4-FFF2-40B4-BE49-F238E27FC236}">
                <a16:creationId xmlns:a16="http://schemas.microsoft.com/office/drawing/2014/main" id="{E945C6D3-A4D0-79EF-34D4-837E50686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48" y="298174"/>
            <a:ext cx="4216780" cy="2981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hlinkClick r:id="rId7"/>
            <a:extLst>
              <a:ext uri="{FF2B5EF4-FFF2-40B4-BE49-F238E27FC236}">
                <a16:creationId xmlns:a16="http://schemas.microsoft.com/office/drawing/2014/main" id="{0E358FA2-B33E-9664-7FFA-EBAB8C709B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048" y="3578078"/>
            <a:ext cx="4215204" cy="29817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1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301E9-D21D-5375-5B69-DA3331439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sz="3100"/>
              <a:t>Módulo 2: A Representação Digital do Som – O Arquivo .</a:t>
            </a:r>
            <a:r>
              <a:rPr lang="pt-BR" sz="3100" err="1"/>
              <a:t>wav</a:t>
            </a:r>
            <a:endParaRPr lang="pt-BR" sz="3100"/>
          </a:p>
        </p:txBody>
      </p:sp>
      <p:pic>
        <p:nvPicPr>
          <p:cNvPr id="5" name="Picture 4" descr="Monitores de computador antigos">
            <a:extLst>
              <a:ext uri="{FF2B5EF4-FFF2-40B4-BE49-F238E27FC236}">
                <a16:creationId xmlns:a16="http://schemas.microsoft.com/office/drawing/2014/main" id="{E1C9CEDC-B60A-36AC-AAEC-8A42C37DB4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340" r="31044" b="-1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9324F5-99BC-E3CB-23A1-3AB21E4B3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7471" y="2096064"/>
            <a:ext cx="7009423" cy="45134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10000"/>
              </a:lnSpc>
            </a:pPr>
            <a:r>
              <a:rPr lang="pt-BR" sz="1700" dirty="0"/>
              <a:t>O projeto “Ensina Multimídia” inicia utilizando um áudio digitalizado para ilustrar o </a:t>
            </a:r>
            <a:r>
              <a:rPr lang="pt-BR" sz="1700" dirty="0">
                <a:solidFill>
                  <a:srgbClr val="A18E6D"/>
                </a:solidFill>
              </a:rPr>
              <a:t>conceito de som</a:t>
            </a:r>
            <a:r>
              <a:rPr lang="pt-BR" sz="1700" dirty="0"/>
              <a:t>. Como computadores não processam sinais analógicos, o sistema demonstra a conversão para o formato digital, com foco nos arquivos .</a:t>
            </a:r>
            <a:r>
              <a:rPr lang="pt-BR" sz="1700" dirty="0" err="1"/>
              <a:t>wav</a:t>
            </a:r>
            <a:r>
              <a:rPr lang="pt-BR" sz="1700" dirty="0"/>
              <a:t>.</a:t>
            </a:r>
          </a:p>
          <a:p>
            <a:pPr lvl="0">
              <a:lnSpc>
                <a:spcPct val="110000"/>
              </a:lnSpc>
            </a:pPr>
            <a:r>
              <a:rPr lang="pt-BR" sz="1700" dirty="0"/>
              <a:t>Os alunos são guiados a "abrir" um som .</a:t>
            </a:r>
            <a:r>
              <a:rPr lang="pt-BR" sz="1700" dirty="0" err="1"/>
              <a:t>wav</a:t>
            </a:r>
            <a:r>
              <a:rPr lang="pt-BR" sz="1700" dirty="0"/>
              <a:t> para visualizar seus "</a:t>
            </a:r>
            <a:r>
              <a:rPr lang="pt-BR" sz="1700" b="1" dirty="0">
                <a:solidFill>
                  <a:srgbClr val="A18E6D"/>
                </a:solidFill>
              </a:rPr>
              <a:t>dados brutos</a:t>
            </a:r>
            <a:r>
              <a:rPr lang="pt-BR" sz="1700" dirty="0"/>
              <a:t>", que são uma sequência de números inteiros (por exemplo, 16 bits, variando de -32768 a 32767). Cada número representa a amplitude do sinal em um momento específico no tempo, formando a onda sonora.</a:t>
            </a:r>
          </a:p>
          <a:p>
            <a:pPr lvl="0">
              <a:lnSpc>
                <a:spcPct val="110000"/>
              </a:lnSpc>
            </a:pPr>
            <a:r>
              <a:rPr lang="pt-BR" sz="1700" dirty="0"/>
              <a:t>O sistema enfatiza a importância da taxa de amostragem (e.g., 44.100 amostras por segundo) na </a:t>
            </a:r>
            <a:r>
              <a:rPr lang="pt-BR" sz="1700" dirty="0">
                <a:solidFill>
                  <a:srgbClr val="A18E6D"/>
                </a:solidFill>
              </a:rPr>
              <a:t>qualidade</a:t>
            </a:r>
            <a:r>
              <a:rPr lang="pt-BR" sz="1700" dirty="0"/>
              <a:t> e </a:t>
            </a:r>
            <a:r>
              <a:rPr lang="pt-BR" sz="1700" dirty="0">
                <a:solidFill>
                  <a:srgbClr val="A18E6D"/>
                </a:solidFill>
              </a:rPr>
              <a:t>fidelidade do som</a:t>
            </a:r>
            <a:r>
              <a:rPr lang="pt-BR" sz="1700" dirty="0"/>
              <a:t>, e o conceito de "passo de tempo" entre as amostras.</a:t>
            </a:r>
          </a:p>
          <a:p>
            <a:pPr lvl="0">
              <a:lnSpc>
                <a:spcPct val="110000"/>
              </a:lnSpc>
            </a:pPr>
            <a:r>
              <a:rPr lang="pt-BR" sz="1700" dirty="0"/>
              <a:t>Mostramos como a simples visualização de todos os dados brutos não é intuitiva. O sistema, através de gráficos interativos, permite o "zoom" em pequenos intervalos de tempo (e.g., de 0s a 0.02s) para que os alunos consigam, finalmente, enxergar a forma de </a:t>
            </a:r>
            <a:r>
              <a:rPr lang="pt-BR" sz="1700" dirty="0">
                <a:solidFill>
                  <a:srgbClr val="A18E6D"/>
                </a:solidFill>
              </a:rPr>
              <a:t>onda senoidal.</a:t>
            </a:r>
          </a:p>
          <a:p>
            <a:pPr>
              <a:lnSpc>
                <a:spcPct val="110000"/>
              </a:lnSpc>
            </a:pPr>
            <a:endParaRPr lang="pt-BR" sz="13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hlinkClick r:id="rId4"/>
            <a:extLst>
              <a:ext uri="{FF2B5EF4-FFF2-40B4-BE49-F238E27FC236}">
                <a16:creationId xmlns:a16="http://schemas.microsoft.com/office/drawing/2014/main" id="{D7247D01-D331-F7E0-0773-6B1A61437A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26" y="3697358"/>
            <a:ext cx="4083376" cy="2912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>
            <a:hlinkClick r:id="rId6"/>
            <a:extLst>
              <a:ext uri="{FF2B5EF4-FFF2-40B4-BE49-F238E27FC236}">
                <a16:creationId xmlns:a16="http://schemas.microsoft.com/office/drawing/2014/main" id="{18A0928E-7015-E3D8-9746-B727DB61C5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325" y="276086"/>
            <a:ext cx="4084238" cy="29121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3609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6BC27-3389-5DD4-5A66-55A66128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dirty="0"/>
              <a:t>Módulo 3: As séries de Fourier</a:t>
            </a:r>
          </a:p>
        </p:txBody>
      </p:sp>
      <p:pic>
        <p:nvPicPr>
          <p:cNvPr id="5" name="Picture 4" descr="Uma imagem de radiação eletromagnética">
            <a:extLst>
              <a:ext uri="{FF2B5EF4-FFF2-40B4-BE49-F238E27FC236}">
                <a16:creationId xmlns:a16="http://schemas.microsoft.com/office/drawing/2014/main" id="{3756B2E1-7A3A-2234-AFBD-1BA6B41263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0" r="26799" b="2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665A40-31F8-4530-20EE-DA4A3A2B2E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Após entender as propriedades do som, apresentamos a </a:t>
                </a:r>
                <a:r>
                  <a:rPr lang="pt-BR" sz="1600" b="1" dirty="0">
                    <a:solidFill>
                      <a:srgbClr val="A18E6D"/>
                    </a:solidFill>
                  </a:rPr>
                  <a:t>Série de Fourier </a:t>
                </a:r>
                <a:r>
                  <a:rPr lang="pt-BR" sz="1600" dirty="0"/>
                  <a:t>como uma ferramenta matemática central para análise de sinais.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abordagem é intuitiva: o projeto demonstra que a Série de Fourier permite “</a:t>
                </a:r>
                <a:r>
                  <a:rPr lang="pt-BR" sz="1600" dirty="0">
                    <a:solidFill>
                      <a:srgbClr val="A18E6D"/>
                    </a:solidFill>
                  </a:rPr>
                  <a:t>descompor um sinal periódico complexo em uma soma de senos e cossenos</a:t>
                </a:r>
                <a:r>
                  <a:rPr lang="pt-BR" sz="1600" dirty="0"/>
                  <a:t>”</a:t>
                </a:r>
                <a:r>
                  <a:rPr lang="pt-BR" sz="1600" dirty="0">
                    <a:solidFill>
                      <a:srgbClr val="A18E6D"/>
                    </a:solidFill>
                  </a:rPr>
                  <a:t> </a:t>
                </a:r>
                <a:r>
                  <a:rPr lang="pt-BR" sz="1600" dirty="0"/>
                  <a:t>(componentes senoidais simples).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ideia é ilustrada de forma prática: o sistema começa misturando (somando) dois sinais senoidais simples (um de 1Hz e outro de 2Hz) para criar um sinal complexo.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dirty="0"/>
                  <a:t>Em seguida, o sistema propõe o "processo inverso": dado o sinal complexo, como descobrir suas componentes originais? Este é o cerne da Série de Fourier, que identifica quais senos e cossenos (com suas frequências e amplitudes) foram somados para formar o sinal. As fórmulas para os coeficientes de Fourier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1600" dirty="0"/>
                  <a:t>) são introduzidas, explicando que eles indicam a "quantidade" de cada componente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665A40-31F8-4530-20EE-DA4A3A2B2E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  <a:blipFill>
                <a:blip r:embed="rId4"/>
                <a:stretch>
                  <a:fillRect l="-441" t="-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hlinkClick r:id="rId5"/>
            <a:extLst>
              <a:ext uri="{FF2B5EF4-FFF2-40B4-BE49-F238E27FC236}">
                <a16:creationId xmlns:a16="http://schemas.microsoft.com/office/drawing/2014/main" id="{8F601A10-7BE0-D1B1-4D50-7909C0F64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557" y="248479"/>
            <a:ext cx="4082986" cy="29042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hlinkClick r:id="rId7"/>
            <a:extLst>
              <a:ext uri="{FF2B5EF4-FFF2-40B4-BE49-F238E27FC236}">
                <a16:creationId xmlns:a16="http://schemas.microsoft.com/office/drawing/2014/main" id="{702CEE1E-7FDC-F43F-6DA9-6B4875967A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557" y="3705234"/>
            <a:ext cx="4030090" cy="2904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70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E136C9-EE5F-8952-C683-8A21DBD22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811EF-E2F6-0B87-E885-398BFD4ED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dirty="0"/>
              <a:t>Módulo 3: As séries de Fourier</a:t>
            </a:r>
          </a:p>
        </p:txBody>
      </p:sp>
      <p:pic>
        <p:nvPicPr>
          <p:cNvPr id="5" name="Picture 4" descr="Uma imagem de radiação eletromagnética">
            <a:extLst>
              <a:ext uri="{FF2B5EF4-FFF2-40B4-BE49-F238E27FC236}">
                <a16:creationId xmlns:a16="http://schemas.microsoft.com/office/drawing/2014/main" id="{0BC5E83C-A648-E9E5-54F5-00C721ABD4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0" r="26799" b="2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FA0D2C-6B79-214D-CA5A-1555163664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Após entender as propriedades do som, apresentamos a </a:t>
                </a:r>
                <a:r>
                  <a:rPr lang="pt-BR" sz="1600" b="1" dirty="0">
                    <a:solidFill>
                      <a:srgbClr val="A18E6D"/>
                    </a:solidFill>
                  </a:rPr>
                  <a:t>Série de Fourier </a:t>
                </a:r>
                <a:r>
                  <a:rPr lang="pt-BR" sz="1600" dirty="0"/>
                  <a:t>como uma ferramenta matemática central para análise de sinais.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abordagem é intuitiva: o projeto demonstra que a Série de Fourier permite “</a:t>
                </a:r>
                <a:r>
                  <a:rPr lang="pt-BR" sz="1600" dirty="0">
                    <a:solidFill>
                      <a:srgbClr val="A18E6D"/>
                    </a:solidFill>
                  </a:rPr>
                  <a:t>descompor um sinal periódico complexo em uma soma de senos e cossenos</a:t>
                </a:r>
                <a:r>
                  <a:rPr lang="pt-BR" sz="1600" dirty="0"/>
                  <a:t>”</a:t>
                </a:r>
                <a:r>
                  <a:rPr lang="pt-BR" sz="1600" dirty="0">
                    <a:solidFill>
                      <a:srgbClr val="A18E6D"/>
                    </a:solidFill>
                  </a:rPr>
                  <a:t> </a:t>
                </a:r>
                <a:r>
                  <a:rPr lang="pt-BR" sz="1600" dirty="0"/>
                  <a:t>(componentes senoidais simples).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ideia é ilustrada de forma prática: o sistema começa misturando (somando) dois sinais senoidais simples (um de 1Hz e outro de 2Hz) para criar um sinal complexo.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dirty="0"/>
                  <a:t>Em seguida, o sistema propõe o "processo inverso": dado o sinal complexo, como descobrir suas componentes originais? Este é o cerne da Série de Fourier, que identifica quais senos e cossenos (com suas frequências e amplitudes) foram somados para formar o sinal. As fórmulas para os coeficientes de Fourier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1600" dirty="0"/>
                  <a:t>) são introduzidas, explicando que eles indicam a "quantidade" de cada componente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2BFA0D2C-6B79-214D-CA5A-1555163664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  <a:blipFill>
                <a:blip r:embed="rId4"/>
                <a:stretch>
                  <a:fillRect l="-441" t="-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7BCAAE-A24F-72B5-5FE5-B1C897451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hlinkClick r:id="rId5"/>
            <a:extLst>
              <a:ext uri="{FF2B5EF4-FFF2-40B4-BE49-F238E27FC236}">
                <a16:creationId xmlns:a16="http://schemas.microsoft.com/office/drawing/2014/main" id="{7296BFC4-1D64-924B-14B7-E76F363B7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375" y="326199"/>
            <a:ext cx="4029001" cy="28841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B7D36B7-FAC6-0B40-F935-83187095FCA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5114" r="21168"/>
          <a:stretch>
            <a:fillRect/>
          </a:stretch>
        </p:blipFill>
        <p:spPr>
          <a:xfrm>
            <a:off x="295373" y="3536529"/>
            <a:ext cx="4038169" cy="2426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81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862359-25C0-C61B-B3D5-A1D55510B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306E53-5F63-CB11-464F-719BF38E3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dirty="0"/>
              <a:t>Módulo 3: As séries de Fourier</a:t>
            </a:r>
          </a:p>
        </p:txBody>
      </p:sp>
      <p:pic>
        <p:nvPicPr>
          <p:cNvPr id="5" name="Picture 4" descr="Uma imagem de radiação eletromagnética">
            <a:extLst>
              <a:ext uri="{FF2B5EF4-FFF2-40B4-BE49-F238E27FC236}">
                <a16:creationId xmlns:a16="http://schemas.microsoft.com/office/drawing/2014/main" id="{7428BE0B-39D6-0184-C530-1BBDDD56F8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910" r="26799" b="2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C9B4BD-B30B-25F0-5967-D938847348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Após entender as propriedades do som, apresentamos a </a:t>
                </a:r>
                <a:r>
                  <a:rPr lang="pt-BR" sz="1600" b="1" dirty="0">
                    <a:solidFill>
                      <a:srgbClr val="A18E6D"/>
                    </a:solidFill>
                  </a:rPr>
                  <a:t>Série de Fourier </a:t>
                </a:r>
                <a:r>
                  <a:rPr lang="pt-BR" sz="1600" dirty="0"/>
                  <a:t>como uma ferramenta matemática central para análise de sinais.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abordagem é intuitiva: o projeto demonstra que a Série de Fourier permite “</a:t>
                </a:r>
                <a:r>
                  <a:rPr lang="pt-BR" sz="1600" dirty="0">
                    <a:solidFill>
                      <a:srgbClr val="A18E6D"/>
                    </a:solidFill>
                  </a:rPr>
                  <a:t>descompor um sinal periódico complexo em uma soma de senos e cossenos</a:t>
                </a:r>
                <a:r>
                  <a:rPr lang="pt-BR" sz="1600" dirty="0"/>
                  <a:t>”</a:t>
                </a:r>
                <a:r>
                  <a:rPr lang="pt-BR" sz="1600" dirty="0">
                    <a:solidFill>
                      <a:srgbClr val="A18E6D"/>
                    </a:solidFill>
                  </a:rPr>
                  <a:t> </a:t>
                </a:r>
                <a:r>
                  <a:rPr lang="pt-BR" sz="1600" dirty="0"/>
                  <a:t>(componentes senoidais simples).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600" dirty="0"/>
                  <a:t>A ideia é ilustrada de forma prática: o sistema começa misturando (somando) dois sinais senoidais simples (um de 1Hz e outro de 2Hz) para criar um sinal complexo.</a:t>
                </a:r>
              </a:p>
              <a:p>
                <a:pPr>
                  <a:lnSpc>
                    <a:spcPct val="110000"/>
                  </a:lnSpc>
                </a:pPr>
                <a:r>
                  <a:rPr lang="pt-BR" sz="1600" dirty="0"/>
                  <a:t>Em seguida, o sistema propõe o "processo inverso": dado o sinal complexo, como descobrir suas componentes originais? Este é o cerne da Série de Fourier, que identifica quais senos e cossenos (com suas frequências e amplitudes) foram somados para formar o sinal. As fórmulas para os coeficientes de Fourier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1600" dirty="0"/>
                  <a:t>) são introduzidas, explicando que eles indicam a "quantidade" de cada componente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CC9B4BD-B30B-25F0-5967-D938847348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471" y="2096064"/>
                <a:ext cx="6910031" cy="4513458"/>
              </a:xfrm>
              <a:blipFill>
                <a:blip r:embed="rId4"/>
                <a:stretch>
                  <a:fillRect l="-441" t="-4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C14450-DA00-E0FE-5726-4EEB95C76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>
            <a:hlinkClick r:id="rId5"/>
            <a:extLst>
              <a:ext uri="{FF2B5EF4-FFF2-40B4-BE49-F238E27FC236}">
                <a16:creationId xmlns:a16="http://schemas.microsoft.com/office/drawing/2014/main" id="{372CFB87-B75C-952F-3D70-05689F5BF1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356" y="3695275"/>
            <a:ext cx="4049168" cy="2780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E89EB4-2CDF-EFA8-48F6-29267AD5AF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865" y="381853"/>
            <a:ext cx="4044659" cy="2780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165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82C34-9061-65EF-14F3-B528E5BC2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7472" y="609600"/>
            <a:ext cx="6340084" cy="1326321"/>
          </a:xfrm>
        </p:spPr>
        <p:txBody>
          <a:bodyPr>
            <a:normAutofit/>
          </a:bodyPr>
          <a:lstStyle/>
          <a:p>
            <a:r>
              <a:rPr lang="pt-BR" sz="2900"/>
              <a:t>Módulo 4: Prática de Fourier – Decompondo Sinais e Formas de Onda</a:t>
            </a:r>
          </a:p>
        </p:txBody>
      </p:sp>
      <p:pic>
        <p:nvPicPr>
          <p:cNvPr id="5" name="Picture 4" descr="Pessoa escrevendo em um quadro">
            <a:extLst>
              <a:ext uri="{FF2B5EF4-FFF2-40B4-BE49-F238E27FC236}">
                <a16:creationId xmlns:a16="http://schemas.microsoft.com/office/drawing/2014/main" id="{78EC701B-E5B3-B7A4-95FD-3804CE1F0B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029" r="4948"/>
          <a:stretch>
            <a:fillRect/>
          </a:stretch>
        </p:blipFill>
        <p:spPr>
          <a:xfrm>
            <a:off x="20" y="10"/>
            <a:ext cx="4635987" cy="6857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7A4083A-AC85-1425-2EC5-5A9BC7484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27471" y="2096063"/>
                <a:ext cx="7039241" cy="4563153"/>
              </a:xfrm>
            </p:spPr>
            <p:txBody>
              <a:bodyPr>
                <a:norm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pt-BR" sz="1800" dirty="0"/>
                  <a:t>Colocamos a mão na massa no cálculo dos coeficientes de Fourier. Os alunos são guiados a aplicar as fórmulas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sz="180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dirty="0"/>
                  <a:t>para "desmontar" o sinal complexo previamente criado (soma de 1Hz e 2Hz).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800" dirty="0"/>
                  <a:t>O projeto explora algumas propriedades de funções seno e cosseno para simplificar os cálculos, mostrando como ela leva muitos coeficientes a zero e revela as componentes exatas do sinal.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800" dirty="0"/>
                  <a:t>Para solidificar o aprendizado, o sistema utiliza bibliotecas como </a:t>
                </a:r>
                <a:r>
                  <a:rPr lang="pt-BR" sz="1800" dirty="0" err="1">
                    <a:latin typeface="Courier New" panose="02070309020205020404" pitchFamily="49" charset="0"/>
                    <a:cs typeface="Courier New" panose="02070309020205020404" pitchFamily="49" charset="0"/>
                  </a:rPr>
                  <a:t>SymPy</a:t>
                </a:r>
                <a:r>
                  <a:rPr lang="pt-BR" sz="1800" dirty="0"/>
                  <a:t> para verificar os resultados simbolicamente, confirmando a correção dos cálculos manuais.</a:t>
                </a:r>
              </a:p>
              <a:p>
                <a:pPr lvl="0">
                  <a:lnSpc>
                    <a:spcPct val="110000"/>
                  </a:lnSpc>
                </a:pPr>
                <a:r>
                  <a:rPr lang="pt-BR" sz="1800" dirty="0"/>
                  <a:t>O projeto então estende a aplicação para formas de onda não-senoidais, como a Onda Quadrada e a Onda Triangular. </a:t>
                </a:r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7A4083A-AC85-1425-2EC5-5A9BC7484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27471" y="2096063"/>
                <a:ext cx="7039241" cy="4563153"/>
              </a:xfrm>
              <a:blipFill>
                <a:blip r:embed="rId4"/>
                <a:stretch>
                  <a:fillRect l="-693" t="-6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2A31A05-19BB-4F84-9402-E8569CBDB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6007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>
            <a:hlinkClick r:id="rId5"/>
            <a:extLst>
              <a:ext uri="{FF2B5EF4-FFF2-40B4-BE49-F238E27FC236}">
                <a16:creationId xmlns:a16="http://schemas.microsoft.com/office/drawing/2014/main" id="{52A66483-FA74-C585-3A35-F9C1946B7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97" y="3766929"/>
            <a:ext cx="4052631" cy="28922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hlinkClick r:id="rId5"/>
            <a:extLst>
              <a:ext uri="{FF2B5EF4-FFF2-40B4-BE49-F238E27FC236}">
                <a16:creationId xmlns:a16="http://schemas.microsoft.com/office/drawing/2014/main" id="{B13D3545-B6AA-7865-2432-26DF3B4016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697" y="198784"/>
            <a:ext cx="4052631" cy="29174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03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BCE060-C92F-7D5B-AAB8-991D184B5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927100"/>
            <a:ext cx="3418766" cy="3436178"/>
          </a:xfrm>
        </p:spPr>
        <p:txBody>
          <a:bodyPr>
            <a:normAutofit/>
          </a:bodyPr>
          <a:lstStyle/>
          <a:p>
            <a:r>
              <a:rPr lang="pt-BR" dirty="0"/>
              <a:t>A Importância do Projeto "Ensina Multimídia" para o Cientista da Computação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6593E-E4CE-371B-003B-BCE16BFBD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8" y="971548"/>
            <a:ext cx="7030441" cy="5727425"/>
          </a:xfrm>
        </p:spPr>
        <p:txBody>
          <a:bodyPr anchor="ctr">
            <a:normAutofit/>
          </a:bodyPr>
          <a:lstStyle/>
          <a:p>
            <a:pPr lvl="0">
              <a:lnSpc>
                <a:spcPct val="110000"/>
              </a:lnSpc>
            </a:pPr>
            <a:r>
              <a:rPr lang="pt-BR" sz="1800" dirty="0"/>
              <a:t>O projeto "Ensina Multimídia" capacita o aluno, futuro cientista da computação ao fornecer uma base prática em: </a:t>
            </a:r>
          </a:p>
          <a:p>
            <a:pPr lvl="1">
              <a:lnSpc>
                <a:spcPct val="110000"/>
              </a:lnSpc>
            </a:pPr>
            <a:r>
              <a:rPr lang="pt-BR" b="1" dirty="0">
                <a:solidFill>
                  <a:srgbClr val="A18E6D"/>
                </a:solidFill>
              </a:rPr>
              <a:t>Processamento de Sinais</a:t>
            </a:r>
            <a:r>
              <a:rPr lang="pt-BR" dirty="0"/>
              <a:t>: essencial para filtragem de ruídos, compressão de áudio, reconhecimento de fala, etc.</a:t>
            </a:r>
          </a:p>
          <a:p>
            <a:pPr lvl="1">
              <a:lnSpc>
                <a:spcPct val="110000"/>
              </a:lnSpc>
            </a:pPr>
            <a:r>
              <a:rPr lang="pt-BR" b="1" dirty="0">
                <a:solidFill>
                  <a:srgbClr val="A18E6D"/>
                </a:solidFill>
              </a:rPr>
              <a:t>Síntese de Áudio e Música Digital</a:t>
            </a:r>
            <a:r>
              <a:rPr lang="pt-BR" dirty="0"/>
              <a:t>: criação de sons e músicas, como o uso da onda triangular em sintetizadores.</a:t>
            </a:r>
          </a:p>
          <a:p>
            <a:pPr lvl="1">
              <a:lnSpc>
                <a:spcPct val="110000"/>
              </a:lnSpc>
            </a:pPr>
            <a:r>
              <a:rPr lang="pt-BR" b="1" dirty="0">
                <a:solidFill>
                  <a:srgbClr val="A18E6D"/>
                </a:solidFill>
              </a:rPr>
              <a:t>Multimídia</a:t>
            </a:r>
            <a:r>
              <a:rPr lang="pt-BR" dirty="0"/>
              <a:t>: desenvolvimento de players, editores de áudio/vídeo, jogos e aplicações interativas.</a:t>
            </a:r>
          </a:p>
          <a:p>
            <a:pPr lvl="1">
              <a:lnSpc>
                <a:spcPct val="110000"/>
              </a:lnSpc>
            </a:pPr>
            <a:r>
              <a:rPr lang="pt-BR" b="1" dirty="0">
                <a:solidFill>
                  <a:srgbClr val="A18E6D"/>
                </a:solidFill>
              </a:rPr>
              <a:t>Áreas Correlatas</a:t>
            </a:r>
            <a:r>
              <a:rPr lang="pt-BR" dirty="0"/>
              <a:t>: embora focado em áudio, os conceitos de Fourier são diretamente aplicáveis em Visão Computacional e Processamento de Imagens, para decompor imagens em componentes de frequência e realizar melhorias. </a:t>
            </a:r>
          </a:p>
          <a:p>
            <a:pPr>
              <a:lnSpc>
                <a:spcPct val="110000"/>
              </a:lnSpc>
            </a:pPr>
            <a:r>
              <a:rPr lang="pt-BR" dirty="0"/>
              <a:t>A metodologia do projeto, com seu ambiente de </a:t>
            </a:r>
            <a:r>
              <a:rPr lang="pt-BR" dirty="0" err="1"/>
              <a:t>Jupyter</a:t>
            </a:r>
            <a:r>
              <a:rPr lang="pt-BR" dirty="0"/>
              <a:t> Notebooks e exemplos práticos, visa transformar conceitos abstratos em habilidades tangíveis, preparando os alunos para desafios reais da área de computação.</a:t>
            </a:r>
          </a:p>
          <a:p>
            <a:pPr>
              <a:lnSpc>
                <a:spcPct val="110000"/>
              </a:lnSpc>
            </a:pPr>
            <a:endParaRPr lang="pt-BR" sz="1300" dirty="0"/>
          </a:p>
        </p:txBody>
      </p:sp>
    </p:spTree>
    <p:extLst>
      <p:ext uri="{BB962C8B-B14F-4D97-AF65-F5344CB8AC3E}">
        <p14:creationId xmlns:p14="http://schemas.microsoft.com/office/powerpoint/2010/main" val="1958310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2007 - 2010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56</TotalTime>
  <Words>1427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Cambria Math</vt:lpstr>
      <vt:lpstr>Courier New</vt:lpstr>
      <vt:lpstr>Damask</vt:lpstr>
      <vt:lpstr>O Projeto Ensina Multimídia</vt:lpstr>
      <vt:lpstr>Introdução ao Projeto “Ensina Multimídia”</vt:lpstr>
      <vt:lpstr>Módulo 1: Desvendando as Características do Som Digital</vt:lpstr>
      <vt:lpstr>Módulo 2: A Representação Digital do Som – O Arquivo .wav</vt:lpstr>
      <vt:lpstr>Módulo 3: As séries de Fourier</vt:lpstr>
      <vt:lpstr>Módulo 3: As séries de Fourier</vt:lpstr>
      <vt:lpstr>Módulo 3: As séries de Fourier</vt:lpstr>
      <vt:lpstr>Módulo 4: Prática de Fourier – Decompondo Sinais e Formas de Onda</vt:lpstr>
      <vt:lpstr>A Importância do Projeto "Ensina Multimídia" para o Cientista da Computação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Anderson</dc:creator>
  <cp:lastModifiedBy>Maxwell Anderson</cp:lastModifiedBy>
  <cp:revision>1</cp:revision>
  <dcterms:created xsi:type="dcterms:W3CDTF">2025-06-26T14:46:07Z</dcterms:created>
  <dcterms:modified xsi:type="dcterms:W3CDTF">2025-06-26T13:29:25Z</dcterms:modified>
</cp:coreProperties>
</file>